
<file path=[Content_Types].xml><?xml version="1.0" encoding="utf-8"?>
<Types xmlns="http://schemas.openxmlformats.org/package/2006/content-types">
  <Default Extension="png" ContentType="image/png"/>
  <Default Extension="jpg&amp;ehk=c6Bbqwi73cdNENYr4OkYXw&amp;r=0&amp;pid=OfficeInsert" ContentType="image/jpeg"/>
  <Default Extension="png&amp;ehk=oo5RD3ma2v9SkDnCUmo3uw&amp;r=0&amp;pid=OfficeInsert" ContentType="image/png"/>
  <Default Extension="jpg&amp;ehk=y2XcMVDWYHdxb6DKE7xDEA&amp;r=0&amp;pid=OfficeInsert" ContentType="image/jpeg"/>
  <Default Extension="jpg&amp;ehk=cOLvaqnJd8alOOoqkf" ContentType="image/jpeg"/>
  <Default Extension="png&amp;ehk=ueBS8oB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png&amp;ehk=HwuPXvVtqPVBB99sGkcaDg&amp;r=0&amp;pid=OfficeInsert" ContentType="image/png"/>
  <Default Extension="png&amp;ehk=MHfR" ContentType="image/png"/>
  <Default Extension="jpg&amp;ehk=6Q0RJxAGY3clPSa71kZelw&amp;r=0&amp;pid=OfficeInsert" ContentType="image/jpeg"/>
  <Default Extension="jpg&amp;ehk=3HrOTfVs9E1OM6BPH" ContentType="image/jpeg"/>
  <Default Extension="wdp" ContentType="image/vnd.ms-photo"/>
  <Default Extension="jpg&amp;ehk=ns9JU" ContentType="image/jpeg"/>
  <Default Extension="png&amp;ehk=gzY3MVCMdDrs" ContentType="image/png"/>
  <Default Extension="jpg&amp;ehk=LM3BFrt3b" ContentType="image/jpeg"/>
  <Default Extension="mp4" ContentType="video/mp4"/>
  <Default Extension="jpg&amp;ehk=pZ" ContentType="image/jpeg"/>
  <Default Extension="jpg&amp;ehk=MmE8qI" ContentType="image/jpeg"/>
  <Default Extension="jpg" ContentType="image/jpeg"/>
  <Default Extension="JPG&amp;ehk=YIsqb9FJRhC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73" r:id="rId5"/>
    <p:sldId id="260" r:id="rId6"/>
    <p:sldId id="275" r:id="rId7"/>
    <p:sldId id="262" r:id="rId8"/>
    <p:sldId id="264" r:id="rId9"/>
    <p:sldId id="263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8" r:id="rId19"/>
    <p:sldId id="271" r:id="rId20"/>
    <p:sldId id="274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3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3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6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91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79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4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1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6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7.mp4"/><Relationship Id="rId7" Type="http://schemas.openxmlformats.org/officeDocument/2006/relationships/hyperlink" Target="http://commons.wikimedia.org/wiki/File:HEAVY_TRAFFIC_ON_THE_DAN_RYAN_EXPRESSWAY_IN_CHICAGO_ILLINOIS._IT_IS_THE_BUSIEST_IN_THE_UNITED_STATES_WITH_254,700..._-_NARA_-_556194.jpg" TargetMode="Externa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jpg&amp;ehk=6Q0RJxAGY3clPSa71kZelw&amp;r=0&amp;pid=OfficeInsert"/><Relationship Id="rId11" Type="http://schemas.openxmlformats.org/officeDocument/2006/relationships/hyperlink" Target="http://www.shapingyouth.org/addiction-series-part-3-media-medicos-critical-thinking/" TargetMode="Externa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5.jpg&amp;ehk=MmE8qI"/><Relationship Id="rId4" Type="http://schemas.openxmlformats.org/officeDocument/2006/relationships/video" Target="../media/media7.mp4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7.mp4"/><Relationship Id="rId7" Type="http://schemas.openxmlformats.org/officeDocument/2006/relationships/hyperlink" Target="http://flickr.com/photos/cajie/3134305491" TargetMode="Externa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jpg&amp;ehk=c6Bbqwi73cdNENYr4OkYXw&amp;r=0&amp;pid=OfficeInsert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8.png&amp;ehk=gzY3MVCMdDrs"/><Relationship Id="rId4" Type="http://schemas.openxmlformats.org/officeDocument/2006/relationships/video" Target="../media/media7.mp4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23.png&amp;ehk=HwuPXvVtqPVBB99sGkcaDg&amp;r=0&amp;pid=OfficeInsert"/><Relationship Id="rId3" Type="http://schemas.microsoft.com/office/2007/relationships/media" Target="../media/media10.mp4"/><Relationship Id="rId7" Type="http://schemas.openxmlformats.org/officeDocument/2006/relationships/hyperlink" Target="https://commons.wikimedia.org/wiki/File:Red_flag_waving_transparent_rev.png" TargetMode="External"/><Relationship Id="rId12" Type="http://schemas.openxmlformats.org/officeDocument/2006/relationships/image" Target="../media/image2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9.png&amp;ehk=oo5RD3ma2v9SkDnCUmo3uw&amp;r=0&amp;pid=OfficeInsert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8.xml"/><Relationship Id="rId10" Type="http://schemas.openxmlformats.org/officeDocument/2006/relationships/hyperlink" Target="http://commons.wikimedia.org/wiki/file:brian_vickers_crash_-_las_vegas.jpg" TargetMode="External"/><Relationship Id="rId4" Type="http://schemas.openxmlformats.org/officeDocument/2006/relationships/video" Target="../media/media10.mp4"/><Relationship Id="rId9" Type="http://schemas.openxmlformats.org/officeDocument/2006/relationships/image" Target="../media/image20.jpg&amp;ehk="/><Relationship Id="rId14" Type="http://schemas.openxmlformats.org/officeDocument/2006/relationships/hyperlink" Target="https://commons.wikimedia.org/wiki/File:Red_flag_waving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jpg"/><Relationship Id="rId3" Type="http://schemas.microsoft.com/office/2007/relationships/media" Target="../media/media14.mp4"/><Relationship Id="rId7" Type="http://schemas.openxmlformats.org/officeDocument/2006/relationships/hyperlink" Target="https://www.flickr.com/photos/raybouk/9754412161/" TargetMode="External"/><Relationship Id="rId12" Type="http://schemas.openxmlformats.org/officeDocument/2006/relationships/hyperlink" Target="http://www.clutchd.com/2009/04/four-bugatti-centenaire-models-revealed-at-the-concorso-deleganza/" TargetMode="Externa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6.jpg&amp;ehk=y2XcMVDWYHdxb6DKE7xDEA&amp;r=0&amp;pid=OfficeInsert"/><Relationship Id="rId11" Type="http://schemas.openxmlformats.org/officeDocument/2006/relationships/image" Target="../media/image29.jpg&amp;ehk=3HrOTfVs9E1OM6BPH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/2.0/" TargetMode="External"/><Relationship Id="rId4" Type="http://schemas.openxmlformats.org/officeDocument/2006/relationships/video" Target="../media/media14.mp4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&amp;ehk=cOLvaqnJd8alOOoqkf"/><Relationship Id="rId13" Type="http://schemas.openxmlformats.org/officeDocument/2006/relationships/hyperlink" Target="https://creativecommons.org/licenses/by-sa/3.0/" TargetMode="External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12" Type="http://schemas.openxmlformats.org/officeDocument/2006/relationships/hyperlink" Target="http://commons.wikimedia.org/wiki/File:Traffic_congestion_at_A325.JPG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32.JPG&amp;ehk=YIsqb9FJRhC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video" Target="../media/media3.mp4"/><Relationship Id="rId9" Type="http://schemas.openxmlformats.org/officeDocument/2006/relationships/hyperlink" Target="http://www.freefoto.co/preview/21-23-10/Traffic-Ja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0.png"/><Relationship Id="rId3" Type="http://schemas.microsoft.com/office/2007/relationships/media" Target="../media/media7.mp4"/><Relationship Id="rId7" Type="http://schemas.microsoft.com/office/2007/relationships/media" Target="../media/media5.mp4"/><Relationship Id="rId12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4.png"/><Relationship Id="rId5" Type="http://schemas.microsoft.com/office/2007/relationships/media" Target="../media/media6.mp4"/><Relationship Id="rId10" Type="http://schemas.openxmlformats.org/officeDocument/2006/relationships/image" Target="../media/image9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34.png"/><Relationship Id="rId3" Type="http://schemas.microsoft.com/office/2007/relationships/media" Target="../media/media15.mp4"/><Relationship Id="rId7" Type="http://schemas.microsoft.com/office/2007/relationships/media" Target="../media/media10.mp4"/><Relationship Id="rId12" Type="http://schemas.openxmlformats.org/officeDocument/2006/relationships/image" Target="../media/image1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9.mp4"/><Relationship Id="rId11" Type="http://schemas.microsoft.com/office/2007/relationships/hdphoto" Target="../media/hdphoto1.wdp"/><Relationship Id="rId5" Type="http://schemas.microsoft.com/office/2007/relationships/media" Target="../media/media9.mp4"/><Relationship Id="rId1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thinkbig.com/en/who-should-pay-the-traffic-fines-for-driverless-cars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conversation.com/cops-may-feel-biggest-impact-from-driverless-car-revolution-38767" TargetMode="External"/><Relationship Id="rId4" Type="http://schemas.openxmlformats.org/officeDocument/2006/relationships/image" Target="../media/image36.jpg&amp;ehk=LM3BFrt3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higan.gov/documents/msp/BrakeTesting-MSP_VehicleEval08_Web_221473_7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4.0/" TargetMode="External"/><Relationship Id="rId4" Type="http://schemas.openxmlformats.org/officeDocument/2006/relationships/hyperlink" Target="http://theconversation.com/cops-may-feel-biggest-impact-from-driverless-car-revolution-3876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&amp;ehk=MHfR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&amp;ehk=MHfR"/><Relationship Id="rId5" Type="http://schemas.openxmlformats.org/officeDocument/2006/relationships/slideLayout" Target="../slideLayouts/slideLayout8.xml"/><Relationship Id="rId10" Type="http://schemas.openxmlformats.org/officeDocument/2006/relationships/hyperlink" Target="http://www.flickr.com/photos/philipbrookes/2752675172/" TargetMode="External"/><Relationship Id="rId4" Type="http://schemas.openxmlformats.org/officeDocument/2006/relationships/video" Target="../media/media3.mp4"/><Relationship Id="rId9" Type="http://schemas.openxmlformats.org/officeDocument/2006/relationships/image" Target="../media/image7.jpg&amp;ehk=pZ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p4"/><Relationship Id="rId7" Type="http://schemas.openxmlformats.org/officeDocument/2006/relationships/hyperlink" Target="http://flickr.com/photos/guvnah/8206940127" TargetMode="External"/><Relationship Id="rId12" Type="http://schemas.openxmlformats.org/officeDocument/2006/relationships/hyperlink" Target="http://commons.wikimedia.org/wiki/Category:Solid_green_flags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jpg&amp;ehk=ns9JU"/><Relationship Id="rId11" Type="http://schemas.openxmlformats.org/officeDocument/2006/relationships/image" Target="../media/image11.png&amp;ehk=ueBS8oB"/><Relationship Id="rId5" Type="http://schemas.openxmlformats.org/officeDocument/2006/relationships/slideLayout" Target="../slideLayouts/slideLayout8.xml"/><Relationship Id="rId10" Type="http://schemas.openxmlformats.org/officeDocument/2006/relationships/hyperlink" Target="https://creativecommons.org/licenses/by-nc-nd/2.0/" TargetMode="External"/><Relationship Id="rId4" Type="http://schemas.openxmlformats.org/officeDocument/2006/relationships/video" Target="../media/media5.mp4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E589-505D-4DBB-8F68-FA56B47BF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1" y="493888"/>
            <a:ext cx="8001000" cy="2971801"/>
          </a:xfrm>
        </p:spPr>
        <p:txBody>
          <a:bodyPr/>
          <a:lstStyle/>
          <a:p>
            <a:r>
              <a:rPr lang="en-US" dirty="0"/>
              <a:t>Traffic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B6393-373E-42FD-8C89-B1471E07B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Constant Lambda</a:t>
            </a:r>
          </a:p>
          <a:p>
            <a:r>
              <a:rPr lang="en-US" dirty="0"/>
              <a:t>Joel Chavali</a:t>
            </a:r>
          </a:p>
          <a:p>
            <a:r>
              <a:rPr lang="en-US" dirty="0"/>
              <a:t>Vistas In Advanced Computing</a:t>
            </a:r>
          </a:p>
          <a:p>
            <a:r>
              <a:rPr lang="en-US" dirty="0"/>
              <a:t>August 11,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48F-BEB0-44EA-9C23-4F8FCA69E312}"/>
              </a:ext>
            </a:extLst>
          </p:cNvPr>
          <p:cNvSpPr txBox="1"/>
          <p:nvPr/>
        </p:nvSpPr>
        <p:spPr>
          <a:xfrm>
            <a:off x="5362222" y="493888"/>
            <a:ext cx="197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Racing Theme</a:t>
            </a:r>
          </a:p>
        </p:txBody>
      </p:sp>
    </p:spTree>
    <p:extLst>
      <p:ext uri="{BB962C8B-B14F-4D97-AF65-F5344CB8AC3E}">
        <p14:creationId xmlns:p14="http://schemas.microsoft.com/office/powerpoint/2010/main" val="343646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3C5829-2BA3-4AD6-BF5F-E80AFE817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671287" y="-254643"/>
            <a:ext cx="10756298" cy="72533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4034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Vehicles decelerate 30% from a steady state.</a:t>
            </a:r>
          </a:p>
          <a:p>
            <a:r>
              <a:rPr lang="en-US" dirty="0"/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Increases and Decreases in speed due to road.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59E17739-1222-4D69-9784-515DCC6CD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4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A2681AFB-C9F1-44FE-A115-70F892A163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3164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5893D-6152-404C-97B6-CB85BAF96E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32279" t="5114" r="27469" b="34917"/>
          <a:stretch/>
        </p:blipFill>
        <p:spPr>
          <a:xfrm>
            <a:off x="10650631" y="281162"/>
            <a:ext cx="665354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FD1E15-6948-4725-9853-E6631FB1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11935"/>
          <a:stretch/>
        </p:blipFill>
        <p:spPr>
          <a:xfrm>
            <a:off x="-2032395" y="-150471"/>
            <a:ext cx="9117407" cy="7288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BA801-1063-47CB-908F-0943323A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from 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08B5B-6690-41A4-8FD8-E2CF73244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890555"/>
          </a:xfrm>
        </p:spPr>
        <p:txBody>
          <a:bodyPr>
            <a:normAutofit/>
          </a:bodyPr>
          <a:lstStyle/>
          <a:p>
            <a:r>
              <a:rPr lang="en-US" dirty="0"/>
              <a:t>Lane of cars accelerate to 42 m/s from rest.</a:t>
            </a:r>
          </a:p>
          <a:p>
            <a:r>
              <a:rPr lang="en-US" dirty="0"/>
              <a:t>Real Life, Happens briefly at lights, Highway On Ramps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0 -&gt; 42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</p:txBody>
      </p:sp>
      <p:pic>
        <p:nvPicPr>
          <p:cNvPr id="6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33509438-90E6-416A-AFDE-DDA89963C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4" y="22471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A9C4313E-9A41-4223-950C-AADD38C115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3164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31103-478A-4EA9-A715-3DC077799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08" y="224718"/>
            <a:ext cx="1016325" cy="22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94A6D9-B558-4D4A-8A0D-4243A335A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322736" y="-52197"/>
            <a:ext cx="2371725" cy="255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FD087-30E1-4AA7-854E-68C839392683}"/>
              </a:ext>
            </a:extLst>
          </p:cNvPr>
          <p:cNvSpPr txBox="1"/>
          <p:nvPr/>
        </p:nvSpPr>
        <p:spPr>
          <a:xfrm>
            <a:off x="-322736" y="250050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commons.wikimedia.org/wiki/File:Red_flag_waving_transparent_rev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B7C83-BE1D-40A3-818E-54D764D0C8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3990" t="1557" r="34703" b="840"/>
          <a:stretch/>
        </p:blipFill>
        <p:spPr>
          <a:xfrm>
            <a:off x="-180184" y="2209799"/>
            <a:ext cx="1853347" cy="2627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73EE-DC16-4636-BEC0-5C32259C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Decelerating to a stop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F43A-E84A-46D4-A255-C84245D14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4138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 of vehicles decelerates to rest at their maximum braking power. </a:t>
            </a:r>
          </a:p>
          <a:p>
            <a:r>
              <a:rPr lang="en-US" dirty="0"/>
              <a:t>Usually only in Emergency Stopping</a:t>
            </a:r>
          </a:p>
          <a:p>
            <a:r>
              <a:rPr lang="en-US" dirty="0"/>
              <a:t>	Responding to Crashes</a:t>
            </a:r>
          </a:p>
          <a:p>
            <a:r>
              <a:rPr lang="en-US" dirty="0"/>
              <a:t>	Pedestrian or Obstruction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30 -&gt; 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</p:txBody>
      </p:sp>
      <p:pic>
        <p:nvPicPr>
          <p:cNvPr id="6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06A20A87-B9F5-4787-B152-1E50F05364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73163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F991C165-CD13-4E09-A662-34CDDECD59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73163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268517-2CC0-4904-B515-4A685A1ACF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92071" y="-119194"/>
            <a:ext cx="2778863" cy="29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30204-F1F9-4A99-B7C0-E1A2DFE9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(Broad)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4A511-87A0-47B7-A024-F5A3FAE2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Varying the </a:t>
            </a:r>
            <a:r>
              <a:rPr lang="en-US">
                <a:solidFill>
                  <a:schemeClr val="tx1">
                    <a:lumMod val="85000"/>
                  </a:schemeClr>
                </a:solidFill>
              </a:rPr>
              <a:t>Initial Separation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Optimize Traffic Loads on Roads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E3560-71E2-4365-A56C-32F5D2A3E1A7}"/>
              </a:ext>
            </a:extLst>
          </p:cNvPr>
          <p:cNvSpPr txBox="1"/>
          <p:nvPr/>
        </p:nvSpPr>
        <p:spPr>
          <a:xfrm>
            <a:off x="8839200" y="5441245"/>
            <a:ext cx="291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Spread Out</a:t>
            </a:r>
          </a:p>
          <a:p>
            <a:endParaRPr lang="en-US" dirty="0"/>
          </a:p>
        </p:txBody>
      </p:sp>
      <p:pic>
        <p:nvPicPr>
          <p:cNvPr id="3" name="BroadSepDistVar">
            <a:hlinkClick r:id="" action="ppaction://media"/>
            <a:extLst>
              <a:ext uri="{FF2B5EF4-FFF2-40B4-BE49-F238E27FC236}">
                <a16:creationId xmlns:a16="http://schemas.microsoft.com/office/drawing/2014/main" id="{5881A96F-ADC0-49EC-8BFC-AA2FAB02D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300567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34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771C-91D4-42DA-9E52-F14FBE2A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</a:t>
            </a:r>
            <a:br>
              <a:rPr lang="en-US" dirty="0"/>
            </a:br>
            <a:r>
              <a:rPr lang="en-US" dirty="0"/>
              <a:t>(fine)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CCFC-5038-472C-A9C4-2DA13040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42245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Min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37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Practical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50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Reaction Time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Mechanical Delay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7CC74-DB31-4BB9-86E9-93039B8B3FDA}"/>
              </a:ext>
            </a:extLst>
          </p:cNvPr>
          <p:cNvSpPr txBox="1"/>
          <p:nvPr/>
        </p:nvSpPr>
        <p:spPr>
          <a:xfrm>
            <a:off x="9369778" y="214489"/>
            <a:ext cx="301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Bumper to Bumper </a:t>
            </a:r>
          </a:p>
          <a:p>
            <a:endParaRPr lang="en-US" dirty="0"/>
          </a:p>
        </p:txBody>
      </p:sp>
      <p:pic>
        <p:nvPicPr>
          <p:cNvPr id="5" name="FineSepDistVar">
            <a:hlinkClick r:id="" action="ppaction://media"/>
            <a:extLst>
              <a:ext uri="{FF2B5EF4-FFF2-40B4-BE49-F238E27FC236}">
                <a16:creationId xmlns:a16="http://schemas.microsoft.com/office/drawing/2014/main" id="{77C92E78-9BC1-4672-B65C-840550D0F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3800" y="300568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127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B71917-496A-493B-9CF4-20C213B5B6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826" t="1238" r="2317" b="1334"/>
          <a:stretch/>
        </p:blipFill>
        <p:spPr>
          <a:xfrm>
            <a:off x="5587666" y="1614793"/>
            <a:ext cx="2870217" cy="2948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8C123-489C-44A0-885B-ED35D9A0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251E-B43B-4981-8EB4-53EB6550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512206"/>
            <a:ext cx="8534400" cy="361526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Increase 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Quicker Reactions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 (Equation)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Headway: 80 m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5" name="VarLambda80">
            <a:hlinkClick r:id="" action="ppaction://media"/>
            <a:extLst>
              <a:ext uri="{FF2B5EF4-FFF2-40B4-BE49-F238E27FC236}">
                <a16:creationId xmlns:a16="http://schemas.microsoft.com/office/drawing/2014/main" id="{EC4FE670-1BD7-4E90-ABCC-06CC19EB0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5780" y="266699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VarLambda80Sep">
            <a:hlinkClick r:id="" action="ppaction://media"/>
            <a:extLst>
              <a:ext uri="{FF2B5EF4-FFF2-40B4-BE49-F238E27FC236}">
                <a16:creationId xmlns:a16="http://schemas.microsoft.com/office/drawing/2014/main" id="{0838931C-CBA1-4662-8D53-BA36CF9AA8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58843" y="3865031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9E015-99FA-401A-B52D-227B3BF31D39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flickr.com/photos/raybouk/975441216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/2.0/"/>
              </a:rPr>
              <a:t>CC BY</a:t>
            </a:r>
            <a:endParaRPr lang="en-US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A42387-C1C7-4A96-A711-3092A3967D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806918">
            <a:off x="-251801" y="-64739"/>
            <a:ext cx="2576671" cy="1501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1B98-377F-492A-9B71-63CEFC002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65" y="-6957"/>
            <a:ext cx="34671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Optimization Increases Traffic Loads on Roads.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AA58-3855-484D-A3EB-6E9561EC0E87}"/>
              </a:ext>
            </a:extLst>
          </p:cNvPr>
          <p:cNvSpPr txBox="1"/>
          <p:nvPr/>
        </p:nvSpPr>
        <p:spPr>
          <a:xfrm>
            <a:off x="9218612" y="428978"/>
            <a:ext cx="297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Vids Go Here (Formatting so 1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Fine Tuning Spec for Race Car in Background?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Measurement Tools</a:t>
            </a:r>
          </a:p>
          <a:p>
            <a:endParaRPr lang="en-US" dirty="0"/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80DC3CD1-C58D-4604-A14D-D39FB9939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FDA92E7E-A700-4BB8-A3E7-FB30E31D8B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247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CDB9F-D5B5-4BA0-940E-A234180E8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98032" y="4060753"/>
            <a:ext cx="3208619" cy="21390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28B0D-9409-4E8D-96B3-8C10FF89D62B}"/>
              </a:ext>
            </a:extLst>
          </p:cNvPr>
          <p:cNvSpPr txBox="1"/>
          <p:nvPr/>
        </p:nvSpPr>
        <p:spPr>
          <a:xfrm>
            <a:off x="2286000" y="596900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www.freefoto.co/preview/21-23-10/Traffic-Ja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AC6C-0FF5-409C-B1D7-06E7758CF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6384" y="331831"/>
            <a:ext cx="4043656" cy="30327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1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2CD2F-A780-4D39-8A84-862832EB923D}"/>
              </a:ext>
            </a:extLst>
          </p:cNvPr>
          <p:cNvSpPr txBox="1"/>
          <p:nvPr/>
        </p:nvSpPr>
        <p:spPr>
          <a:xfrm>
            <a:off x="1674000" y="700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://commons.wikimedia.org/wiki/File:Traffic_congestion_at_A325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3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42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Acceleration and Deceleration: Smaller Headway yet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	maintaining safety.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AA58-3855-484D-A3EB-6E9561EC0E87}"/>
              </a:ext>
            </a:extLst>
          </p:cNvPr>
          <p:cNvSpPr txBox="1"/>
          <p:nvPr/>
        </p:nvSpPr>
        <p:spPr>
          <a:xfrm>
            <a:off x="9218612" y="428978"/>
            <a:ext cx="297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Vids Go Here (Formatting so 1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Fine Tuning Spec for Race Car in Background?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Measurement Tools</a:t>
            </a:r>
          </a:p>
          <a:p>
            <a:endParaRPr lang="en-US" dirty="0"/>
          </a:p>
        </p:txBody>
      </p:sp>
      <p:pic>
        <p:nvPicPr>
          <p:cNvPr id="9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8ABEB600-2EF7-48D1-8C0C-142AECE94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4212" y="685799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472A8475-93E0-4273-B89B-4EC0E82860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CA5B1C16-C71F-402E-B327-CFB776407E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2472" y="685798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8149ED98-F37B-47A1-B0C7-0088E0DC5EE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7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E8C53-574E-42F3-9E31-82E33BA6DD71}"/>
              </a:ext>
            </a:extLst>
          </p:cNvPr>
          <p:cNvSpPr txBox="1"/>
          <p:nvPr/>
        </p:nvSpPr>
        <p:spPr>
          <a:xfrm>
            <a:off x="261257" y="91440"/>
            <a:ext cx="1173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Specifications:    Time: 30 s,   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0.1s,    Lambda: 2.3,   Headway: 50 m,   Initial Velocity 30 m/s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D61F9B-0823-4136-87DA-B83BC4403E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71000"/>
                    </a14:imgEffect>
                    <a14:imgEffect>
                      <a14:colorTemperature colorTemp="7318"/>
                    </a14:imgEffect>
                    <a14:imgEffect>
                      <a14:saturation sat="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4"/>
          <a:stretch/>
        </p:blipFill>
        <p:spPr>
          <a:xfrm>
            <a:off x="-648861" y="3669595"/>
            <a:ext cx="4776656" cy="3821732"/>
          </a:xfrm>
          <a:prstGeom prst="rect">
            <a:avLst/>
          </a:prstGeom>
          <a:effectLst>
            <a:reflection endPos="65000" dist="50800" dir="5400000" sy="-100000" algn="bl" rotWithShape="0"/>
            <a:softEdge rad="279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43846"/>
            <a:ext cx="8534400" cy="3615267"/>
          </a:xfrm>
        </p:spPr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Emergency Acceleration and Deceleration: Still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keeping passengers safe while adding more space for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larger roads capacity</a:t>
            </a:r>
          </a:p>
        </p:txBody>
      </p:sp>
      <p:pic>
        <p:nvPicPr>
          <p:cNvPr id="5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F7CBF8E3-EFC9-4DB4-8E5D-723F89D4C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4212" y="685796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4">
            <a:hlinkClick r:id="" action="ppaction://media"/>
            <a:extLst>
              <a:ext uri="{FF2B5EF4-FFF2-40B4-BE49-F238E27FC236}">
                <a16:creationId xmlns:a16="http://schemas.microsoft.com/office/drawing/2014/main" id="{6E33BC7F-5550-47E1-9B9D-E50E8B6108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C45D7040-0BAE-44AA-BDE4-984714FFAD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5247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98E215E4-B233-4792-9372-B560B416317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81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A92D5F-22F5-4E57-BBF4-0FABAC849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1902" y="2644696"/>
            <a:ext cx="3381538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25A7D-9B15-4F95-8A94-3FE6160A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DB00-F0E4-47A4-9D6C-845975C0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Humans too irregular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Automated Traffic is much more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Precise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Knowledgeable about neighbors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Used to find maximum load of a single lane highway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 Safety Above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D96B-FD5D-493B-9E12-C5CBB6ED5CC2}"/>
              </a:ext>
            </a:extLst>
          </p:cNvPr>
          <p:cNvSpPr txBox="1"/>
          <p:nvPr/>
        </p:nvSpPr>
        <p:spPr>
          <a:xfrm>
            <a:off x="8252178" y="685800"/>
            <a:ext cx="285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22FC3-2350-48E4-B19A-F75559618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3285" y="499535"/>
            <a:ext cx="3634439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17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F9AE-A0FD-401C-B623-F3277E86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ABDA-C22E-4385-A6E5-BCA38C42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of Traffic Flow along a single lane.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Only the first vehicle varies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Following vehicle’s are dependent on the previous vehicles speed and a constant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Constant determined by user.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9526E-9BAA-4684-8DBE-1BAD59DAA67A}"/>
              </a:ext>
            </a:extLst>
          </p:cNvPr>
          <p:cNvSpPr txBox="1"/>
          <p:nvPr/>
        </p:nvSpPr>
        <p:spPr>
          <a:xfrm>
            <a:off x="7834489" y="203200"/>
            <a:ext cx="39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Race Strip</a:t>
            </a:r>
          </a:p>
        </p:txBody>
      </p:sp>
    </p:spTree>
    <p:extLst>
      <p:ext uri="{BB962C8B-B14F-4D97-AF65-F5344CB8AC3E}">
        <p14:creationId xmlns:p14="http://schemas.microsoft.com/office/powerpoint/2010/main" val="18593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59ED-2DFD-4BB4-AB6E-3FF35955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Create and Run</a:t>
            </a:r>
            <a:br>
              <a:rPr lang="en-US" dirty="0"/>
            </a:br>
            <a:r>
              <a:rPr lang="en-US" dirty="0"/>
              <a:t>future goals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9D79-5553-4932-8475-DA725D46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Learned how to Create and Run Multiple Files at once w/ little user interaction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has capability to run with different vehicle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Separation 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Vehicle Length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Acceleration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Velocity</a:t>
            </a:r>
          </a:p>
        </p:txBody>
      </p:sp>
    </p:spTree>
    <p:extLst>
      <p:ext uri="{BB962C8B-B14F-4D97-AF65-F5344CB8AC3E}">
        <p14:creationId xmlns:p14="http://schemas.microsoft.com/office/powerpoint/2010/main" val="50731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C822-ACB5-4E4F-8D7D-36C91923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2043"/>
            <a:ext cx="8534400" cy="1507067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9E11-83E9-45A6-A26C-F5F606A6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9132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https://www.michigan.gov/documents/msp/BrakeTesting-MSP_VehicleEval08_Web_221473_7.pdf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5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19A-E87A-4C7A-BC0B-3620C197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General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What it means: Acceleration tied to Velocity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Limited to only velocities</a:t>
                </a:r>
              </a:p>
              <a:p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Discretized: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′−1)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 [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]+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−1)−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					*Major Problem O(</a:t>
                </a:r>
                <a:r>
                  <a:rPr lang="en-US" dirty="0" err="1">
                    <a:solidFill>
                      <a:schemeClr val="tx1">
                        <a:lumMod val="85000"/>
                      </a:schemeClr>
                    </a:solidFill>
                  </a:rPr>
                  <a:t>dt</a:t>
                </a:r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)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  <a:blipFill>
                <a:blip r:embed="rId2"/>
                <a:stretch>
                  <a:fillRect t="-963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𝑑𝑣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(t)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52229" r="-257062" b="-173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291463" r="-257062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321000" r="-257062" b="-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478409" r="-25706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666ACF-33A3-432B-BEF7-83DF0A1A488C}"/>
              </a:ext>
            </a:extLst>
          </p:cNvPr>
          <p:cNvSpPr txBox="1"/>
          <p:nvPr/>
        </p:nvSpPr>
        <p:spPr>
          <a:xfrm>
            <a:off x="9572978" y="225778"/>
            <a:ext cx="208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 Clip Art</a:t>
            </a:r>
          </a:p>
          <a:p>
            <a:r>
              <a:rPr lang="en-US" dirty="0"/>
              <a:t>Scholarly by hand</a:t>
            </a:r>
          </a:p>
          <a:p>
            <a:r>
              <a:rPr lang="en-US" dirty="0"/>
              <a:t>Design of Car on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E71A0-D65B-4203-A88C-58ADC54AF460}"/>
              </a:ext>
            </a:extLst>
          </p:cNvPr>
          <p:cNvSpPr txBox="1"/>
          <p:nvPr/>
        </p:nvSpPr>
        <p:spPr>
          <a:xfrm>
            <a:off x="2798820" y="5337797"/>
            <a:ext cx="4416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conversation.com/cops-may-feel-biggest-impact-from-driverless-car-revolution-3876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4.0/"/>
              </a:rPr>
              <a:t>CC BY-ND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862A5-4245-46C3-A9B0-BC3F0F1C38E9}"/>
              </a:ext>
            </a:extLst>
          </p:cNvPr>
          <p:cNvSpPr txBox="1"/>
          <p:nvPr/>
        </p:nvSpPr>
        <p:spPr>
          <a:xfrm>
            <a:off x="2948820" y="5487797"/>
            <a:ext cx="4416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conversation.com/cops-may-feel-biggest-impact-from-driverless-car-revolution-3876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4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127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4AEA-9AD5-4987-BC6F-212DE0DB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Order</a:t>
            </a:r>
            <a:br>
              <a:rPr lang="en-US" dirty="0"/>
            </a:br>
            <a:r>
              <a:rPr lang="en-US" dirty="0"/>
              <a:t>Pseudocode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i="1" dirty="0">
                    <a:solidFill>
                      <a:schemeClr val="tx1">
                        <a:lumMod val="85000"/>
                      </a:schemeClr>
                    </a:solidFill>
                  </a:rPr>
                  <a:t>First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Second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Third Step 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Final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∗[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t="-2530" b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D3FF1B-3C34-4C42-B1D6-F1AFFE6A08B3}"/>
              </a:ext>
            </a:extLst>
          </p:cNvPr>
          <p:cNvSpPr txBox="1"/>
          <p:nvPr/>
        </p:nvSpPr>
        <p:spPr>
          <a:xfrm>
            <a:off x="9218612" y="541867"/>
            <a:ext cx="2239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Runge-</a:t>
            </a:r>
            <a:r>
              <a:rPr lang="en-US" dirty="0" err="1"/>
              <a:t>Kutta</a:t>
            </a:r>
            <a:endParaRPr lang="en-US" dirty="0"/>
          </a:p>
          <a:p>
            <a:r>
              <a:rPr lang="en-US" dirty="0"/>
              <a:t>Computer Code/Big Number Crunch</a:t>
            </a:r>
          </a:p>
          <a:p>
            <a:r>
              <a:rPr lang="en-US" dirty="0"/>
              <a:t>Computer Graphics Car or Unveiling</a:t>
            </a:r>
          </a:p>
        </p:txBody>
      </p:sp>
    </p:spTree>
    <p:extLst>
      <p:ext uri="{BB962C8B-B14F-4D97-AF65-F5344CB8AC3E}">
        <p14:creationId xmlns:p14="http://schemas.microsoft.com/office/powerpoint/2010/main" val="102999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Problem about Displacement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Order of Magnitude of Error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Planetary Motion Example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Code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E2730-CEF8-4544-9F54-B481BED406EC}"/>
              </a:ext>
            </a:extLst>
          </p:cNvPr>
          <p:cNvSpPr txBox="1"/>
          <p:nvPr/>
        </p:nvSpPr>
        <p:spPr>
          <a:xfrm>
            <a:off x="7315200" y="225778"/>
            <a:ext cx="21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Tires, Installing Engine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BC1F-D75F-4363-9F87-D56A0496A134}"/>
              </a:ext>
            </a:extLst>
          </p:cNvPr>
          <p:cNvSpPr txBox="1"/>
          <p:nvPr/>
        </p:nvSpPr>
        <p:spPr>
          <a:xfrm>
            <a:off x="8511822" y="1426107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Code,</a:t>
            </a:r>
          </a:p>
          <a:p>
            <a:r>
              <a:rPr lang="en-US" dirty="0"/>
              <a:t>Picture of Functions</a:t>
            </a:r>
          </a:p>
        </p:txBody>
      </p:sp>
    </p:spTree>
    <p:extLst>
      <p:ext uri="{BB962C8B-B14F-4D97-AF65-F5344CB8AC3E}">
        <p14:creationId xmlns:p14="http://schemas.microsoft.com/office/powerpoint/2010/main" val="195489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Time: 		Limit 37 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Change in Time: 	0.10 (for video purposes)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Acceleration: 	7.276 m/s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( 23.87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)</a:t>
            </a:r>
            <a:endParaRPr lang="en-US" baseline="30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Velocity:		49.174 m/s ( 110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Velocity: 		30.0 m/s	( 67.1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Ind. Vehicle Length: 4.80 m		( 15.7 feet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			 0.90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E2730-CEF8-4544-9F54-B481BED406EC}"/>
              </a:ext>
            </a:extLst>
          </p:cNvPr>
          <p:cNvSpPr txBox="1"/>
          <p:nvPr/>
        </p:nvSpPr>
        <p:spPr>
          <a:xfrm>
            <a:off x="7315200" y="225778"/>
            <a:ext cx="21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Tires, Installing Engine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BC1F-D75F-4363-9F87-D56A0496A134}"/>
              </a:ext>
            </a:extLst>
          </p:cNvPr>
          <p:cNvSpPr txBox="1"/>
          <p:nvPr/>
        </p:nvSpPr>
        <p:spPr>
          <a:xfrm>
            <a:off x="8511822" y="1426107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Code,</a:t>
            </a:r>
          </a:p>
          <a:p>
            <a:r>
              <a:rPr lang="en-US" dirty="0"/>
              <a:t>Picture of Functions</a:t>
            </a:r>
          </a:p>
        </p:txBody>
      </p:sp>
    </p:spTree>
    <p:extLst>
      <p:ext uri="{BB962C8B-B14F-4D97-AF65-F5344CB8AC3E}">
        <p14:creationId xmlns:p14="http://schemas.microsoft.com/office/powerpoint/2010/main" val="218379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C4A541-D236-4152-A1B6-8E24D05C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9" y="239886"/>
            <a:ext cx="2451391" cy="1924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0DBAE-8F8C-45EC-AE6C-305FA4BB7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906280"/>
            <a:ext cx="2451391" cy="1924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ACEF5-5019-489F-91F9-8F2113C0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E0A5E-EDD6-4FD1-A347-F7665E5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1734428"/>
            <a:ext cx="2451391" cy="1924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C2656-8F79-489A-9897-61556049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2656064"/>
            <a:ext cx="2451391" cy="1924756"/>
          </a:xfrm>
          <a:prstGeom prst="rect">
            <a:avLst/>
          </a:prstGeom>
        </p:spPr>
      </p:pic>
      <p:pic>
        <p:nvPicPr>
          <p:cNvPr id="3" name="Distance AllPrograms Auto">
            <a:hlinkClick r:id="" action="ppaction://media"/>
            <a:extLst>
              <a:ext uri="{FF2B5EF4-FFF2-40B4-BE49-F238E27FC236}">
                <a16:creationId xmlns:a16="http://schemas.microsoft.com/office/drawing/2014/main" id="{96734CB8-5172-4FA8-8002-181815343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1345" y="285043"/>
            <a:ext cx="5489223" cy="41169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7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3712FB-C595-416E-9FDD-188E85063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170" y="1109136"/>
            <a:ext cx="6221927" cy="488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D256F-4708-488A-A266-1E2908AB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91529-CA4F-4CBD-9C32-4A6C7A8CD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784601"/>
          </a:xfrm>
        </p:spPr>
        <p:txBody>
          <a:bodyPr>
            <a:normAutofit/>
          </a:bodyPr>
          <a:lstStyle/>
          <a:p>
            <a:r>
              <a:rPr lang="en-US" dirty="0"/>
              <a:t>All vehicles remain at initial velocity for the entire interval.</a:t>
            </a:r>
          </a:p>
          <a:p>
            <a:r>
              <a:rPr lang="en-US" dirty="0"/>
              <a:t>Kind of boring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0128FBA0-2DE6-4688-9828-B111C51FF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8296" y="198724"/>
            <a:ext cx="4655432" cy="3154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67A56BFC-64D5-4CD0-A10E-5F4931865B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9765" y="3488267"/>
            <a:ext cx="4723030" cy="3220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72CAC-25BA-452B-B4AF-E242A102DB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48699" y="356454"/>
            <a:ext cx="1987826" cy="14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B7D1A-C806-49ED-9559-6EB2EC812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29" r="29166" b="-498"/>
          <a:stretch/>
        </p:blipFill>
        <p:spPr>
          <a:xfrm>
            <a:off x="-846667" y="-259643"/>
            <a:ext cx="7673288" cy="7236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39428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Vehicles accelerate 30% from a steady state.</a:t>
            </a:r>
          </a:p>
          <a:p>
            <a:r>
              <a:rPr lang="en-US" dirty="0"/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Increases and Decreases in speed due to road.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F2DCBC35-6863-4085-9740-3B2BF67F0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5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4969AACE-DA4D-4C50-AFDF-E3DFD065E4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3164" y="355070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D9441-FEE5-4D4C-A37C-A49483E47DDE}"/>
              </a:ext>
            </a:extLst>
          </p:cNvPr>
          <p:cNvSpPr txBox="1"/>
          <p:nvPr/>
        </p:nvSpPr>
        <p:spPr>
          <a:xfrm>
            <a:off x="2032000" y="6121400"/>
            <a:ext cx="812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flickr.com/photos/guvnah/820694012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nd/2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2A0959-3E35-4686-8040-7AFE1C9FC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568341" y="281162"/>
            <a:ext cx="1397882" cy="14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578</TotalTime>
  <Words>889</Words>
  <Application>Microsoft Office PowerPoint</Application>
  <PresentationFormat>Widescreen</PresentationFormat>
  <Paragraphs>209</Paragraphs>
  <Slides>21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Traffic flow</vt:lpstr>
      <vt:lpstr>Description</vt:lpstr>
      <vt:lpstr>Mathematics and equations</vt:lpstr>
      <vt:lpstr>Runge-kutta 4th Order Pseudocode </vt:lpstr>
      <vt:lpstr>Implementation</vt:lpstr>
      <vt:lpstr>Implementation – Specifications</vt:lpstr>
      <vt:lpstr>Scenario overviews</vt:lpstr>
      <vt:lpstr>Steady state</vt:lpstr>
      <vt:lpstr>Acceleration</vt:lpstr>
      <vt:lpstr>Deceleration</vt:lpstr>
      <vt:lpstr>accelerating from Rest</vt:lpstr>
      <vt:lpstr>Decelerating to a stop</vt:lpstr>
      <vt:lpstr>Changing initial position (Broad)</vt:lpstr>
      <vt:lpstr>Changing initial position  (fine)</vt:lpstr>
      <vt:lpstr>Changing lambda</vt:lpstr>
      <vt:lpstr>Comparing conventional vs optimized traffic</vt:lpstr>
      <vt:lpstr>Comparing conventional vs optimized traffic</vt:lpstr>
      <vt:lpstr>Comparing conventional vs optimized traffic</vt:lpstr>
      <vt:lpstr>Applications Of Model</vt:lpstr>
      <vt:lpstr>Multi – Create and Run future goals of model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flow</dc:title>
  <dc:creator>Joel Chavali</dc:creator>
  <cp:lastModifiedBy>Joel Chavali</cp:lastModifiedBy>
  <cp:revision>81</cp:revision>
  <dcterms:created xsi:type="dcterms:W3CDTF">2017-08-03T13:26:05Z</dcterms:created>
  <dcterms:modified xsi:type="dcterms:W3CDTF">2017-08-11T11:12:57Z</dcterms:modified>
</cp:coreProperties>
</file>